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5143500" cx="9144000"/>
  <p:notesSz cx="6858000" cy="9144000"/>
  <p:embeddedFontLst>
    <p:embeddedFont>
      <p:font typeface="Lato"/>
      <p:regular r:id="rId21"/>
      <p:bold r:id="rId22"/>
      <p:italic r:id="rId23"/>
      <p:boldItalic r:id="rId24"/>
    </p:embeddedFont>
    <p:embeddedFont>
      <p:font typeface="Lato Light"/>
      <p:regular r:id="rId25"/>
      <p:bold r:id="rId26"/>
      <p:italic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Lato-bold.fntdata"/><Relationship Id="rId21" Type="http://schemas.openxmlformats.org/officeDocument/2006/relationships/font" Target="fonts/Lato-regular.fntdata"/><Relationship Id="rId24" Type="http://schemas.openxmlformats.org/officeDocument/2006/relationships/font" Target="fonts/Lato-boldItalic.fntdata"/><Relationship Id="rId23" Type="http://schemas.openxmlformats.org/officeDocument/2006/relationships/font" Target="fonts/Lato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LatoLight-bold.fntdata"/><Relationship Id="rId25" Type="http://schemas.openxmlformats.org/officeDocument/2006/relationships/font" Target="fonts/LatoLight-regular.fntdata"/><Relationship Id="rId28" Type="http://schemas.openxmlformats.org/officeDocument/2006/relationships/font" Target="fonts/LatoLight-boldItalic.fntdata"/><Relationship Id="rId27" Type="http://schemas.openxmlformats.org/officeDocument/2006/relationships/font" Target="fonts/LatoLight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5909a497f0_5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5909a497f0_5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5909a497f0_5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5909a497f0_5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514ab5e7e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514ab5e7e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5909a497f0_5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5909a497f0_5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590d0f8f38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590d0f8f38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514ab5e7e2_2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514ab5e7e2_2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5909a497f0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5909a497f0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5909a497f0_0_3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5909a497f0_0_3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5909a497f0_3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5909a497f0_3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5909a497f0_0_3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5909a497f0_0_3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5909a497f0_3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5909a497f0_3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5909a497f0_0_3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5909a497f0_0_3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5909a497f0_5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5909a497f0_5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5909a497f0_5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5909a497f0_5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://www.youtube.com/watch?v=urS9ARquJcs" TargetMode="External"/><Relationship Id="rId4" Type="http://schemas.openxmlformats.org/officeDocument/2006/relationships/image" Target="../media/image4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://www.youtube.com/watch?v=jwJvZAb1TPQ" TargetMode="External"/><Relationship Id="rId4" Type="http://schemas.openxmlformats.org/officeDocument/2006/relationships/image" Target="../media/image5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Relationship Id="rId4" Type="http://schemas.openxmlformats.org/officeDocument/2006/relationships/image" Target="../media/image11.png"/><Relationship Id="rId10" Type="http://schemas.openxmlformats.org/officeDocument/2006/relationships/image" Target="../media/image21.png"/><Relationship Id="rId9" Type="http://schemas.openxmlformats.org/officeDocument/2006/relationships/image" Target="../media/image13.png"/><Relationship Id="rId5" Type="http://schemas.openxmlformats.org/officeDocument/2006/relationships/image" Target="../media/image12.png"/><Relationship Id="rId6" Type="http://schemas.openxmlformats.org/officeDocument/2006/relationships/image" Target="../media/image10.png"/><Relationship Id="rId7" Type="http://schemas.openxmlformats.org/officeDocument/2006/relationships/image" Target="../media/image3.png"/><Relationship Id="rId8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github.com/SuhitK/DeepEvent-VO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gif"/><Relationship Id="rId4" Type="http://schemas.openxmlformats.org/officeDocument/2006/relationships/image" Target="../media/image16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Relationship Id="rId4" Type="http://schemas.openxmlformats.org/officeDocument/2006/relationships/image" Target="../media/image17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://drive.google.com/file/d/1lB-DoEArS4K6YlCcorb8XUFFQp1XMSJt/view" TargetMode="External"/><Relationship Id="rId4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9.png"/><Relationship Id="rId4" Type="http://schemas.openxmlformats.org/officeDocument/2006/relationships/image" Target="../media/image22.png"/><Relationship Id="rId5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0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Relationship Id="rId4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226825" y="807900"/>
            <a:ext cx="8520600" cy="224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latin typeface="Lato"/>
                <a:ea typeface="Lato"/>
                <a:cs typeface="Lato"/>
                <a:sym typeface="Lato"/>
              </a:rPr>
              <a:t>DeepEvent-VO</a:t>
            </a:r>
            <a:r>
              <a:rPr lang="en" sz="3600">
                <a:latin typeface="Lato Light"/>
                <a:ea typeface="Lato Light"/>
                <a:cs typeface="Lato Light"/>
                <a:sym typeface="Lato Light"/>
              </a:rPr>
              <a:t>: </a:t>
            </a:r>
            <a:r>
              <a:rPr lang="en" sz="3600">
                <a:latin typeface="Lato Light"/>
                <a:ea typeface="Lato Light"/>
                <a:cs typeface="Lato Light"/>
                <a:sym typeface="Lato Light"/>
              </a:rPr>
              <a:t>Fusing Intensity and Event-Based Frames for End-to-End </a:t>
            </a:r>
            <a:endParaRPr sz="3600"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Lato Light"/>
                <a:ea typeface="Lato Light"/>
                <a:cs typeface="Lato Light"/>
                <a:sym typeface="Lato Light"/>
              </a:rPr>
              <a:t>Deep Visual Odometry</a:t>
            </a:r>
            <a:endParaRPr sz="3600"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55" name="Google Shape;55;p13"/>
          <p:cNvSpPr txBox="1"/>
          <p:nvPr/>
        </p:nvSpPr>
        <p:spPr>
          <a:xfrm>
            <a:off x="240000" y="3516950"/>
            <a:ext cx="8664000" cy="6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Abhay Gupta (abhayg), Ganesh Iyer (giyer), Suhit Kodgule (skodgule)</a:t>
            </a:r>
            <a:endParaRPr sz="20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 Light"/>
                <a:ea typeface="Lato Light"/>
                <a:cs typeface="Lato Light"/>
                <a:sym typeface="Lato Light"/>
              </a:rPr>
              <a:t>DeepVO Trajectory Results</a:t>
            </a:r>
            <a:endParaRPr>
              <a:latin typeface="Lato Light"/>
              <a:ea typeface="Lato Light"/>
              <a:cs typeface="Lato Light"/>
              <a:sym typeface="Lato Light"/>
            </a:endParaRPr>
          </a:p>
        </p:txBody>
      </p:sp>
      <p:pic>
        <p:nvPicPr>
          <p:cNvPr id="121" name="Google Shape;121;p22" title="deepvo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21508" y="1270463"/>
            <a:ext cx="4178366" cy="313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 Light"/>
                <a:ea typeface="Lato Light"/>
                <a:cs typeface="Lato Light"/>
                <a:sym typeface="Lato Light"/>
              </a:rPr>
              <a:t>DeepEvent-VO  Trajectory Results</a:t>
            </a:r>
            <a:endParaRPr>
              <a:latin typeface="Lato Light"/>
              <a:ea typeface="Lato Light"/>
              <a:cs typeface="Lato Light"/>
              <a:sym typeface="Lato Light"/>
            </a:endParaRPr>
          </a:p>
        </p:txBody>
      </p:sp>
      <p:pic>
        <p:nvPicPr>
          <p:cNvPr id="127" name="Google Shape;127;p23" title="fusion2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6000" y="1170125"/>
            <a:ext cx="4572000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4"/>
          <p:cNvSpPr txBox="1"/>
          <p:nvPr>
            <p:ph type="title"/>
          </p:nvPr>
        </p:nvSpPr>
        <p:spPr>
          <a:xfrm>
            <a:off x="253825" y="1701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Comparison by Time Steps</a:t>
            </a:r>
            <a:endParaRPr/>
          </a:p>
        </p:txBody>
      </p:sp>
      <p:pic>
        <p:nvPicPr>
          <p:cNvPr id="133" name="Google Shape;13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2125" y="3139638"/>
            <a:ext cx="2013501" cy="15101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01900" y="3139650"/>
            <a:ext cx="2013499" cy="1510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67412" y="3226450"/>
            <a:ext cx="1782026" cy="13365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67600" y="3206550"/>
            <a:ext cx="1835050" cy="137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41350" y="1243138"/>
            <a:ext cx="1835050" cy="1376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673025" y="1120188"/>
            <a:ext cx="1835050" cy="13762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840900" y="1120188"/>
            <a:ext cx="1835050" cy="13762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767600" y="1120188"/>
            <a:ext cx="1835050" cy="1376281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4"/>
          <p:cNvSpPr txBox="1"/>
          <p:nvPr/>
        </p:nvSpPr>
        <p:spPr>
          <a:xfrm>
            <a:off x="1169525" y="2496475"/>
            <a:ext cx="578700" cy="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t =0</a:t>
            </a:r>
            <a:endParaRPr sz="1000"/>
          </a:p>
        </p:txBody>
      </p:sp>
      <p:sp>
        <p:nvSpPr>
          <p:cNvPr id="142" name="Google Shape;142;p24"/>
          <p:cNvSpPr txBox="1"/>
          <p:nvPr/>
        </p:nvSpPr>
        <p:spPr>
          <a:xfrm>
            <a:off x="3319300" y="2445800"/>
            <a:ext cx="578700" cy="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t =20</a:t>
            </a:r>
            <a:endParaRPr sz="1000"/>
          </a:p>
        </p:txBody>
      </p:sp>
      <p:sp>
        <p:nvSpPr>
          <p:cNvPr id="143" name="Google Shape;143;p24"/>
          <p:cNvSpPr txBox="1"/>
          <p:nvPr/>
        </p:nvSpPr>
        <p:spPr>
          <a:xfrm>
            <a:off x="5469075" y="2445800"/>
            <a:ext cx="578700" cy="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t =40</a:t>
            </a:r>
            <a:endParaRPr sz="1000"/>
          </a:p>
        </p:txBody>
      </p:sp>
      <p:sp>
        <p:nvSpPr>
          <p:cNvPr id="144" name="Google Shape;144;p24"/>
          <p:cNvSpPr txBox="1"/>
          <p:nvPr/>
        </p:nvSpPr>
        <p:spPr>
          <a:xfrm>
            <a:off x="7547175" y="2445800"/>
            <a:ext cx="578700" cy="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t =60</a:t>
            </a:r>
            <a:endParaRPr sz="1000"/>
          </a:p>
        </p:txBody>
      </p:sp>
      <p:sp>
        <p:nvSpPr>
          <p:cNvPr id="145" name="Google Shape;145;p24"/>
          <p:cNvSpPr txBox="1"/>
          <p:nvPr/>
        </p:nvSpPr>
        <p:spPr>
          <a:xfrm>
            <a:off x="3725550" y="925975"/>
            <a:ext cx="1692900" cy="2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Deep VO</a:t>
            </a:r>
            <a:endParaRPr/>
          </a:p>
        </p:txBody>
      </p:sp>
      <p:sp>
        <p:nvSpPr>
          <p:cNvPr id="146" name="Google Shape;146;p24"/>
          <p:cNvSpPr txBox="1"/>
          <p:nvPr/>
        </p:nvSpPr>
        <p:spPr>
          <a:xfrm>
            <a:off x="3725550" y="2837675"/>
            <a:ext cx="1692900" cy="2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Deep-Event VO</a:t>
            </a:r>
            <a:endParaRPr/>
          </a:p>
        </p:txBody>
      </p:sp>
      <p:sp>
        <p:nvSpPr>
          <p:cNvPr id="147" name="Google Shape;147;p24"/>
          <p:cNvSpPr txBox="1"/>
          <p:nvPr/>
        </p:nvSpPr>
        <p:spPr>
          <a:xfrm>
            <a:off x="1321925" y="4697299"/>
            <a:ext cx="578700" cy="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t =0</a:t>
            </a:r>
            <a:endParaRPr sz="1000"/>
          </a:p>
        </p:txBody>
      </p:sp>
      <p:sp>
        <p:nvSpPr>
          <p:cNvPr id="148" name="Google Shape;148;p24"/>
          <p:cNvSpPr txBox="1"/>
          <p:nvPr/>
        </p:nvSpPr>
        <p:spPr>
          <a:xfrm>
            <a:off x="3471700" y="4649739"/>
            <a:ext cx="578700" cy="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t =20</a:t>
            </a:r>
            <a:endParaRPr sz="1000"/>
          </a:p>
        </p:txBody>
      </p:sp>
      <p:sp>
        <p:nvSpPr>
          <p:cNvPr id="149" name="Google Shape;149;p24"/>
          <p:cNvSpPr txBox="1"/>
          <p:nvPr/>
        </p:nvSpPr>
        <p:spPr>
          <a:xfrm>
            <a:off x="5621475" y="4649739"/>
            <a:ext cx="578700" cy="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t =40</a:t>
            </a:r>
            <a:endParaRPr sz="1000"/>
          </a:p>
        </p:txBody>
      </p:sp>
      <p:sp>
        <p:nvSpPr>
          <p:cNvPr id="150" name="Google Shape;150;p24"/>
          <p:cNvSpPr txBox="1"/>
          <p:nvPr/>
        </p:nvSpPr>
        <p:spPr>
          <a:xfrm>
            <a:off x="7699575" y="4649739"/>
            <a:ext cx="578700" cy="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t =60</a:t>
            </a:r>
            <a:endParaRPr sz="10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 Light"/>
                <a:ea typeface="Lato Light"/>
                <a:cs typeface="Lato Light"/>
                <a:sym typeface="Lato Light"/>
              </a:rPr>
              <a:t>Future Work</a:t>
            </a:r>
            <a:endParaRPr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56" name="Google Shape;156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Training with more data, making it generalizable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A (possibly) better representation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Incorporating Bundle Adjustment or an equivalent backend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Code available at </a:t>
            </a:r>
            <a:r>
              <a:rPr lang="en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Github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 Light"/>
                <a:ea typeface="Lato Light"/>
                <a:cs typeface="Lato Light"/>
                <a:sym typeface="Lato Light"/>
              </a:rPr>
              <a:t>References</a:t>
            </a:r>
            <a:endParaRPr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62" name="Google Shape;162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●"/>
            </a:pPr>
            <a:r>
              <a:rPr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Wang, Sen, et al. "Deepvo: Towards end-to-end visual odometry with deep recurrent convolutional neural networks." </a:t>
            </a:r>
            <a:r>
              <a:rPr i="1"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2017 IEEE International Conference on Robotics and Automation (ICRA)</a:t>
            </a:r>
            <a:r>
              <a:rPr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. IEEE, 2017.</a:t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●"/>
            </a:pPr>
            <a:r>
              <a:rPr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Clark, Ronald, et al. "Vinet: Visual-inertial odometry as a sequence-to-sequence learning problem." </a:t>
            </a:r>
            <a:r>
              <a:rPr i="1"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Thirty-First AAAI Conference on Artificial Intelligence</a:t>
            </a:r>
            <a:r>
              <a:rPr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. 2017.</a:t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●"/>
            </a:pPr>
            <a:r>
              <a:rPr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Zhou, Tinghui, et al. "Unsupervised learning of depth and ego-motion from video." </a:t>
            </a:r>
            <a:r>
              <a:rPr i="1"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Proceedings of the IEEE Conference on Computer Vision and Pattern Recognition</a:t>
            </a:r>
            <a:r>
              <a:rPr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. 2017.</a:t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●"/>
            </a:pPr>
            <a:r>
              <a:rPr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Zhu, Alex Zihao, et al. "The multivehicle stereo event camera dataset: An event camera dataset for 3D perception." </a:t>
            </a:r>
            <a:r>
              <a:rPr i="1"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IEEE Robotics and Automation Letters</a:t>
            </a:r>
            <a:r>
              <a:rPr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3.3 (2018): 2032-2039.</a:t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●"/>
            </a:pPr>
            <a:r>
              <a:rPr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Visualization of Event Streams from Mueggler et. al, University of Zurich</a:t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Q &amp; A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 Light"/>
                <a:ea typeface="Lato Light"/>
                <a:cs typeface="Lato Light"/>
                <a:sym typeface="Lato Light"/>
              </a:rPr>
              <a:t>What are E</a:t>
            </a:r>
            <a:r>
              <a:rPr lang="en">
                <a:latin typeface="Lato Light"/>
                <a:ea typeface="Lato Light"/>
                <a:cs typeface="Lato Light"/>
                <a:sym typeface="Lato Light"/>
              </a:rPr>
              <a:t>vent-based Cameras?</a:t>
            </a:r>
            <a:endParaRPr>
              <a:latin typeface="Lato Light"/>
              <a:ea typeface="Lato Light"/>
              <a:cs typeface="Lato Light"/>
              <a:sym typeface="Lato Light"/>
            </a:endParaRPr>
          </a:p>
        </p:txBody>
      </p:sp>
      <p:pic>
        <p:nvPicPr>
          <p:cNvPr id="61" name="Google Shape;6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52475"/>
            <a:ext cx="4508926" cy="341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92225" y="1152475"/>
            <a:ext cx="3981376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375" y="939325"/>
            <a:ext cx="4298001" cy="3264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5025" y="939322"/>
            <a:ext cx="4459025" cy="326485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5"/>
          <p:cNvSpPr txBox="1"/>
          <p:nvPr/>
        </p:nvSpPr>
        <p:spPr>
          <a:xfrm>
            <a:off x="892425" y="4427150"/>
            <a:ext cx="2841900" cy="3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Lato"/>
                <a:ea typeface="Lato"/>
                <a:cs typeface="Lato"/>
                <a:sym typeface="Lato"/>
              </a:rPr>
              <a:t>Night Time Driving</a:t>
            </a:r>
            <a:endParaRPr sz="24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0" name="Google Shape;70;p15"/>
          <p:cNvSpPr txBox="1"/>
          <p:nvPr/>
        </p:nvSpPr>
        <p:spPr>
          <a:xfrm>
            <a:off x="5092688" y="4427150"/>
            <a:ext cx="33237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High-speed scenarios</a:t>
            </a:r>
            <a:endParaRPr sz="24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/>
        </p:nvSpPr>
        <p:spPr>
          <a:xfrm>
            <a:off x="311700" y="200100"/>
            <a:ext cx="8520600" cy="7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Event-based Time Surfaces</a:t>
            </a:r>
            <a:endParaRPr/>
          </a:p>
        </p:txBody>
      </p:sp>
      <p:pic>
        <p:nvPicPr>
          <p:cNvPr id="76" name="Google Shape;76;p16" title="output.avi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9113" y="988800"/>
            <a:ext cx="5781524" cy="4016150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6"/>
          <p:cNvSpPr txBox="1"/>
          <p:nvPr/>
        </p:nvSpPr>
        <p:spPr>
          <a:xfrm>
            <a:off x="6693600" y="904200"/>
            <a:ext cx="2348700" cy="41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Event </a:t>
            </a:r>
            <a:r>
              <a:rPr i="1" lang="en" sz="24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e = {x,t,p}</a:t>
            </a:r>
            <a:endParaRPr i="1" sz="2400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where,</a:t>
            </a:r>
            <a:endParaRPr sz="2400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x = pixel location (u,v)</a:t>
            </a:r>
            <a:endParaRPr sz="2400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t = timestamp</a:t>
            </a:r>
            <a:endParaRPr sz="2400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P = polarity</a:t>
            </a:r>
            <a:endParaRPr sz="2400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/>
          <p:nvPr>
            <p:ph type="title"/>
          </p:nvPr>
        </p:nvSpPr>
        <p:spPr>
          <a:xfrm>
            <a:off x="311688" y="186700"/>
            <a:ext cx="8520600" cy="97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 Light"/>
                <a:ea typeface="Lato Light"/>
                <a:cs typeface="Lato Light"/>
                <a:sym typeface="Lato Light"/>
              </a:rPr>
              <a:t>Deep Learning Methods for End-to-End Visual Odometry and Egomotion Prediction</a:t>
            </a:r>
            <a:endParaRPr>
              <a:latin typeface="Lato Light"/>
              <a:ea typeface="Lato Light"/>
              <a:cs typeface="Lato Light"/>
              <a:sym typeface="Lato Light"/>
            </a:endParaRPr>
          </a:p>
        </p:txBody>
      </p:sp>
      <p:pic>
        <p:nvPicPr>
          <p:cNvPr id="83" name="Google Shape;8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7975" y="1162600"/>
            <a:ext cx="6848075" cy="323230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7"/>
          <p:cNvSpPr txBox="1"/>
          <p:nvPr/>
        </p:nvSpPr>
        <p:spPr>
          <a:xfrm>
            <a:off x="1588212" y="4474125"/>
            <a:ext cx="59676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DeepVO: Towards VO with Deep Learning (Supervised)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850" y="105700"/>
            <a:ext cx="6801650" cy="2586653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8"/>
          <p:cNvSpPr txBox="1"/>
          <p:nvPr/>
        </p:nvSpPr>
        <p:spPr>
          <a:xfrm>
            <a:off x="7024500" y="860725"/>
            <a:ext cx="21195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Visual-Inertial Net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91" name="Google Shape;91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95775" y="2856525"/>
            <a:ext cx="3546451" cy="2146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77475" y="2856528"/>
            <a:ext cx="3344725" cy="2146348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8"/>
          <p:cNvSpPr txBox="1"/>
          <p:nvPr/>
        </p:nvSpPr>
        <p:spPr>
          <a:xfrm>
            <a:off x="0" y="3812250"/>
            <a:ext cx="21195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Depth as a supervisory signal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9"/>
          <p:cNvSpPr txBox="1"/>
          <p:nvPr>
            <p:ph type="title"/>
          </p:nvPr>
        </p:nvSpPr>
        <p:spPr>
          <a:xfrm>
            <a:off x="264725" y="268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 Light"/>
                <a:ea typeface="Lato Light"/>
                <a:cs typeface="Lato Light"/>
                <a:sym typeface="Lato Light"/>
              </a:rPr>
              <a:t>Fusing Intensity and Event Streams</a:t>
            </a:r>
            <a:endParaRPr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99" name="Google Shape;99;p19"/>
          <p:cNvSpPr txBox="1"/>
          <p:nvPr>
            <p:ph idx="1" type="body"/>
          </p:nvPr>
        </p:nvSpPr>
        <p:spPr>
          <a:xfrm>
            <a:off x="311700" y="841575"/>
            <a:ext cx="8520600" cy="3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Incorporating the best of both worlds, reliably!</a:t>
            </a:r>
            <a:endParaRPr/>
          </a:p>
        </p:txBody>
      </p:sp>
      <p:pic>
        <p:nvPicPr>
          <p:cNvPr id="100" name="Google Shape;10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5588" y="1403225"/>
            <a:ext cx="6112820" cy="3599622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9"/>
          <p:cNvSpPr txBox="1"/>
          <p:nvPr/>
        </p:nvSpPr>
        <p:spPr>
          <a:xfrm>
            <a:off x="7628400" y="3428975"/>
            <a:ext cx="763200" cy="17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Time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0"/>
          <p:cNvSpPr txBox="1"/>
          <p:nvPr>
            <p:ph type="title"/>
          </p:nvPr>
        </p:nvSpPr>
        <p:spPr>
          <a:xfrm>
            <a:off x="264725" y="268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 Light"/>
                <a:ea typeface="Lato Light"/>
                <a:cs typeface="Lato Light"/>
                <a:sym typeface="Lato Light"/>
              </a:rPr>
              <a:t>Exponential Maps [SO(3)]</a:t>
            </a:r>
            <a:endParaRPr>
              <a:latin typeface="Lato Light"/>
              <a:ea typeface="Lato Light"/>
              <a:cs typeface="Lato Light"/>
              <a:sym typeface="Lato Light"/>
            </a:endParaRPr>
          </a:p>
        </p:txBody>
      </p:sp>
      <p:pic>
        <p:nvPicPr>
          <p:cNvPr descr="\text{exp}(\omega_\text{x}) = \text{exp} \begin{pmatrix} 0 &amp; -\omega_3 &amp; \omega_2 \\ \omega_3 &amp; 0 &amp; -\omega_1 \\ -\omega_2 &amp; \omega_1 &amp; 0 \end{pmatrix}" id="107" name="Google Shape;107;p20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0250" y="1737375"/>
            <a:ext cx="2527364" cy="635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textbf{R} = \text{exp} (\omega_\text{x}) = \textbf{I} + \bigg( \frac{\sin \theta}{\theta} \bigg) \omega_\text{x} + \bigg( \frac{1-\cos \theta}{\theta} \bigg) \omega^2_\text{x}" id="108" name="Google Shape;108;p20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60250" y="2808550"/>
            <a:ext cx="4660550" cy="635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0"/>
          <p:cNvSpPr txBox="1"/>
          <p:nvPr/>
        </p:nvSpPr>
        <p:spPr>
          <a:xfrm>
            <a:off x="1268250" y="1009900"/>
            <a:ext cx="6094800" cy="29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network predicts (⍵,t) [se(3)] parameters: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 Light"/>
                <a:ea typeface="Lato Light"/>
                <a:cs typeface="Lato Light"/>
                <a:sym typeface="Lato Light"/>
              </a:rPr>
              <a:t>Training Details</a:t>
            </a:r>
            <a:endParaRPr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15" name="Google Shape;115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Multi-Vehicle Stereo Event Camera Dataset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Training images : 3400 frames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Test sequence : 1100 frames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Data Collection was hard: Synchronizing Events, Intensity and Pose timestamped frames using ROS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